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66" r:id="rId2"/>
    <p:sldId id="264" r:id="rId3"/>
    <p:sldId id="286" r:id="rId4"/>
    <p:sldId id="285" r:id="rId5"/>
    <p:sldId id="262" r:id="rId6"/>
    <p:sldId id="256" r:id="rId7"/>
    <p:sldId id="269" r:id="rId8"/>
    <p:sldId id="270" r:id="rId9"/>
    <p:sldId id="280" r:id="rId10"/>
    <p:sldId id="268" r:id="rId11"/>
    <p:sldId id="273" r:id="rId12"/>
    <p:sldId id="279" r:id="rId13"/>
    <p:sldId id="274" r:id="rId14"/>
    <p:sldId id="283" r:id="rId15"/>
    <p:sldId id="267" r:id="rId16"/>
    <p:sldId id="257" r:id="rId17"/>
    <p:sldId id="271" r:id="rId18"/>
    <p:sldId id="272" r:id="rId19"/>
    <p:sldId id="258" r:id="rId20"/>
    <p:sldId id="263" r:id="rId21"/>
    <p:sldId id="277" r:id="rId22"/>
    <p:sldId id="275" r:id="rId23"/>
    <p:sldId id="276" r:id="rId24"/>
    <p:sldId id="281" r:id="rId25"/>
    <p:sldId id="282" r:id="rId26"/>
    <p:sldId id="278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59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D6552-F007-4C4E-B5E3-CA2C414B741C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F0A42-315D-4F73-856B-2049383DC8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9FBA-04C3-4302-B4C1-472C03D4EA6B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BC13-B7C6-4DB7-99E4-39DB634A9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1936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9FBA-04C3-4302-B4C1-472C03D4EA6B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BC13-B7C6-4DB7-99E4-39DB634A9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661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9FBA-04C3-4302-B4C1-472C03D4EA6B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BC13-B7C6-4DB7-99E4-39DB634A9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60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9FBA-04C3-4302-B4C1-472C03D4EA6B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BC13-B7C6-4DB7-99E4-39DB634A9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376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9FBA-04C3-4302-B4C1-472C03D4EA6B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BC13-B7C6-4DB7-99E4-39DB634A9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598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9FBA-04C3-4302-B4C1-472C03D4EA6B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BC13-B7C6-4DB7-99E4-39DB634A9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382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9FBA-04C3-4302-B4C1-472C03D4EA6B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BC13-B7C6-4DB7-99E4-39DB634A9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480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9FBA-04C3-4302-B4C1-472C03D4EA6B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BC13-B7C6-4DB7-99E4-39DB634A9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0062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9FBA-04C3-4302-B4C1-472C03D4EA6B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BC13-B7C6-4DB7-99E4-39DB634A9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9127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9FBA-04C3-4302-B4C1-472C03D4EA6B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BC13-B7C6-4DB7-99E4-39DB634A9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965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9FBA-04C3-4302-B4C1-472C03D4EA6B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BC13-B7C6-4DB7-99E4-39DB634A9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696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29FBA-04C3-4302-B4C1-472C03D4EA6B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FBC13-B7C6-4DB7-99E4-39DB634A9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021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5/57/BrownManchesterMuralCrabtree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kepler.nasa.gov/Mission/QuickGuide/howKeplerFindsPlanets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upload.wikimedia.org/wikipedia/commons/3/30/Venustransit_2004-06-08_07-44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//upload.wikimedia.org/wikipedia/commons/3/3b/Pinhole-camera.sv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sor@phys.ksu.edu" TargetMode="External"/><Relationship Id="rId2" Type="http://schemas.openxmlformats.org/officeDocument/2006/relationships/hyperlink" Target="http://www.nckas.org/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media.nola.com/science/photo/venus-jupiter-march-2012jpg-ff995e7ea88c7fc3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//upload.wikimedia.org/wikipedia/commons/d/d9/Oort_cloud_Sedna_orbit.sv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r\AppData\Local\Microsoft\Windows\Temporary Internet Files\Content.Outlook\HZ8X9GUH\VenusTrans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2318" y="0"/>
            <a:ext cx="529936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ure_03_11_n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03300"/>
            <a:ext cx="8531225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66800" y="457200"/>
            <a:ext cx="6425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Venus’s orbit relative to the Earth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113" y="0"/>
            <a:ext cx="846930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History</a:t>
            </a:r>
          </a:p>
          <a:p>
            <a:pPr algn="ctr"/>
            <a:r>
              <a:rPr lang="en-US" sz="2400" dirty="0" err="1" smtClean="0"/>
              <a:t>Kepler</a:t>
            </a:r>
            <a:r>
              <a:rPr lang="en-US" sz="2400" dirty="0" smtClean="0"/>
              <a:t> 1627 makes first prediction of transits for 1631 &amp; 1639.</a:t>
            </a:r>
          </a:p>
          <a:p>
            <a:r>
              <a:rPr lang="en-US" sz="2400" dirty="0" smtClean="0"/>
              <a:t>	1631 at night in Europe.</a:t>
            </a:r>
          </a:p>
          <a:p>
            <a:r>
              <a:rPr lang="en-US" sz="2400" dirty="0" smtClean="0"/>
              <a:t>	1639 Jeremiah </a:t>
            </a:r>
            <a:r>
              <a:rPr lang="en-US" sz="2400" dirty="0" err="1" smtClean="0"/>
              <a:t>Horrocks</a:t>
            </a:r>
            <a:r>
              <a:rPr lang="en-US" sz="2400" dirty="0" smtClean="0"/>
              <a:t> in England corrected, somewhat, </a:t>
            </a:r>
          </a:p>
          <a:p>
            <a:r>
              <a:rPr lang="en-US" sz="2400" dirty="0" smtClean="0"/>
              <a:t>	</a:t>
            </a:r>
            <a:r>
              <a:rPr lang="en-US" sz="2400" dirty="0" err="1" smtClean="0"/>
              <a:t>Kepler’s</a:t>
            </a:r>
            <a:r>
              <a:rPr lang="en-US" sz="2400" dirty="0" smtClean="0"/>
              <a:t> calculations to find 3 pm Dec. 1639. He</a:t>
            </a:r>
          </a:p>
          <a:p>
            <a:r>
              <a:rPr lang="en-US" sz="2400" dirty="0" smtClean="0"/>
              <a:t>	and his friend Crabtree observed it.</a:t>
            </a:r>
            <a:endParaRPr lang="en-US" sz="2400" dirty="0"/>
          </a:p>
        </p:txBody>
      </p:sp>
      <p:pic>
        <p:nvPicPr>
          <p:cNvPr id="28676" name="Picture 4" descr="http://www.eso.org/public/outreach/eduoff/vt-2004/Background/Infol2/vt2004-if1-fi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514600"/>
            <a:ext cx="5619750" cy="4236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BrownManchesterMuralCrabtre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47800"/>
            <a:ext cx="7620000" cy="4229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122" y="0"/>
            <a:ext cx="901387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History (2)</a:t>
            </a:r>
          </a:p>
          <a:p>
            <a:pPr algn="ctr"/>
            <a:r>
              <a:rPr lang="en-US" sz="2800" dirty="0" smtClean="0"/>
              <a:t>Halley 1716 proposed using the transits, especially Venus,</a:t>
            </a:r>
          </a:p>
          <a:p>
            <a:r>
              <a:rPr lang="en-US" sz="2800" dirty="0" smtClean="0"/>
              <a:t>to measure the Earth-Sun distance, </a:t>
            </a:r>
            <a:r>
              <a:rPr lang="en-US" sz="2800" dirty="0" err="1" smtClean="0"/>
              <a:t>i.e</a:t>
            </a:r>
            <a:r>
              <a:rPr lang="en-US" sz="2800" dirty="0" smtClean="0"/>
              <a:t> the </a:t>
            </a:r>
            <a:r>
              <a:rPr lang="en-US" sz="2800" u="sng" dirty="0" smtClean="0"/>
              <a:t>Astronomical Unit</a:t>
            </a:r>
          </a:p>
          <a:p>
            <a:r>
              <a:rPr lang="en-US" sz="2800" dirty="0" smtClean="0"/>
              <a:t>using parallax and </a:t>
            </a:r>
            <a:r>
              <a:rPr lang="en-US" sz="2800" dirty="0" err="1" smtClean="0"/>
              <a:t>Kepler’s</a:t>
            </a:r>
            <a:r>
              <a:rPr lang="en-US" sz="2800" dirty="0" smtClean="0"/>
              <a:t>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Law,</a:t>
            </a:r>
          </a:p>
          <a:p>
            <a:r>
              <a:rPr lang="en-US" sz="2800" dirty="0" smtClean="0"/>
              <a:t>		</a:t>
            </a:r>
            <a:r>
              <a:rPr lang="en-US" sz="3200" dirty="0" smtClean="0"/>
              <a:t>(Period)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~ (Distance)</a:t>
            </a:r>
            <a:r>
              <a:rPr lang="en-US" sz="3200" baseline="30000" dirty="0" smtClean="0"/>
              <a:t>3</a:t>
            </a:r>
            <a:endParaRPr lang="en-US" sz="3200" baseline="30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90800"/>
            <a:ext cx="6096000" cy="217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7258" y="5029200"/>
            <a:ext cx="870340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With the A.U., we can calculate all the planetary distances,</a:t>
            </a:r>
          </a:p>
          <a:p>
            <a:r>
              <a:rPr lang="en-US" sz="2800" dirty="0" smtClean="0"/>
              <a:t>Hence the scale of the solar system, and all the planetary </a:t>
            </a:r>
          </a:p>
          <a:p>
            <a:r>
              <a:rPr lang="en-US" sz="2800" dirty="0" smtClean="0"/>
              <a:t>Diameters and masses! Hence international space races</a:t>
            </a:r>
          </a:p>
          <a:p>
            <a:r>
              <a:rPr lang="en-US" sz="2800" dirty="0" smtClean="0"/>
              <a:t>were spawned in the 18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and 19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centuries.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873" y="1600200"/>
            <a:ext cx="880132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With the</a:t>
            </a:r>
            <a:r>
              <a:rPr lang="en-US" sz="2800" dirty="0" smtClean="0"/>
              <a:t> </a:t>
            </a:r>
            <a:r>
              <a:rPr lang="en-US" sz="2800" dirty="0" smtClean="0"/>
              <a:t>1761 </a:t>
            </a:r>
            <a:r>
              <a:rPr lang="en-US" sz="2800" dirty="0" smtClean="0"/>
              <a:t>transit, </a:t>
            </a:r>
            <a:r>
              <a:rPr lang="en-US" sz="2800" dirty="0" smtClean="0"/>
              <a:t>Mikhail </a:t>
            </a:r>
            <a:r>
              <a:rPr lang="en-US" sz="2800" dirty="0" err="1" smtClean="0"/>
              <a:t>Lomonosov</a:t>
            </a:r>
            <a:r>
              <a:rPr lang="en-US" sz="2800" dirty="0" smtClean="0"/>
              <a:t> at St. </a:t>
            </a:r>
            <a:r>
              <a:rPr lang="en-US" sz="2800" dirty="0" smtClean="0"/>
              <a:t>Petersburg</a:t>
            </a:r>
            <a:endParaRPr lang="en-US" sz="2800" dirty="0" smtClean="0"/>
          </a:p>
          <a:p>
            <a:r>
              <a:rPr lang="en-US" sz="2800" dirty="0" smtClean="0"/>
              <a:t>detected the refraction of solar </a:t>
            </a:r>
            <a:r>
              <a:rPr lang="en-US" sz="2800" dirty="0" smtClean="0"/>
              <a:t>rays around Venus thus </a:t>
            </a:r>
            <a:endParaRPr lang="en-US" sz="2800" dirty="0" smtClean="0"/>
          </a:p>
          <a:p>
            <a:r>
              <a:rPr lang="en-US" sz="2800" dirty="0" smtClean="0"/>
              <a:t>inferring </a:t>
            </a:r>
            <a:r>
              <a:rPr lang="en-US" sz="2800" dirty="0" smtClean="0"/>
              <a:t>the </a:t>
            </a:r>
            <a:r>
              <a:rPr lang="en-US" sz="2800" dirty="0" err="1" smtClean="0"/>
              <a:t>Venusian</a:t>
            </a:r>
            <a:r>
              <a:rPr lang="en-US" sz="2800" dirty="0" smtClean="0"/>
              <a:t> atmosphere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	</a:t>
            </a:r>
            <a:r>
              <a:rPr lang="en-US" sz="2800" dirty="0" smtClean="0"/>
              <a:t>		     </a:t>
            </a:r>
            <a:r>
              <a:rPr lang="en-US" sz="4000" dirty="0" smtClean="0"/>
              <a:t>Today</a:t>
            </a:r>
            <a:endParaRPr lang="en-US" sz="2800" dirty="0" smtClean="0"/>
          </a:p>
          <a:p>
            <a:r>
              <a:rPr lang="en-US" sz="2800" dirty="0" smtClean="0"/>
              <a:t>We now detect planets of distant stars when they transit</a:t>
            </a:r>
          </a:p>
          <a:p>
            <a:r>
              <a:rPr lang="en-US" sz="2800" dirty="0" smtClean="0"/>
              <a:t>their stars with the </a:t>
            </a:r>
            <a:r>
              <a:rPr lang="en-US" sz="2800" dirty="0" err="1" smtClean="0"/>
              <a:t>Kepler</a:t>
            </a:r>
            <a:r>
              <a:rPr lang="en-US" sz="2800" dirty="0" smtClean="0"/>
              <a:t> Space Telescope.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609600"/>
            <a:ext cx="2353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History (3)</a:t>
            </a:r>
            <a:endParaRPr lang="en-US" sz="4000" dirty="0"/>
          </a:p>
        </p:txBody>
      </p:sp>
      <p:pic>
        <p:nvPicPr>
          <p:cNvPr id="36868" name="Picture 4" descr="How does Kepler find planet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648200"/>
            <a:ext cx="350520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792" y="914400"/>
            <a:ext cx="834863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Observing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4400" b="1" u="sng" dirty="0" smtClean="0"/>
              <a:t>NEVER LOOK DIRECTLY AT THE SUN</a:t>
            </a:r>
          </a:p>
          <a:p>
            <a:pPr algn="ctr"/>
            <a:r>
              <a:rPr lang="en-US" sz="4400" b="1" u="sng" dirty="0" smtClean="0"/>
              <a:t>WITHOUT A PROPER SOLAR </a:t>
            </a:r>
            <a:r>
              <a:rPr lang="en-US" sz="4400" b="1" u="sng" dirty="0" smtClean="0"/>
              <a:t>FILTER</a:t>
            </a:r>
          </a:p>
          <a:p>
            <a:pPr algn="ctr"/>
            <a:r>
              <a:rPr lang="en-US" sz="4400" b="1" u="sng" dirty="0" smtClean="0"/>
              <a:t>OR AN INDIRECT METHOD</a:t>
            </a:r>
            <a:endParaRPr lang="en-US" sz="4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09800" y="914400"/>
            <a:ext cx="448003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4191000"/>
            <a:ext cx="795397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Angular sizes:</a:t>
            </a:r>
          </a:p>
          <a:p>
            <a:r>
              <a:rPr lang="en-US" sz="2800" dirty="0" smtClean="0"/>
              <a:t>Sun 32’ ≈ ½ degree; ¼ inch at arm’s length</a:t>
            </a:r>
          </a:p>
          <a:p>
            <a:r>
              <a:rPr lang="en-US" sz="2800" dirty="0" smtClean="0"/>
              <a:t>Venus 58”≈ 1’ ≈ 1/60 degree; a period at arm’s length</a:t>
            </a:r>
          </a:p>
          <a:p>
            <a:r>
              <a:rPr lang="en-US" sz="2800" dirty="0" smtClean="0"/>
              <a:t> a 33 to 1 </a:t>
            </a:r>
            <a:r>
              <a:rPr lang="en-US" sz="2800" dirty="0" smtClean="0"/>
              <a:t>ratio.</a:t>
            </a:r>
          </a:p>
          <a:p>
            <a:r>
              <a:rPr lang="en-US" sz="2800" dirty="0" smtClean="0"/>
              <a:t>Total duration 6 hours 40 minutes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362200" y="152400"/>
            <a:ext cx="4241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What you will see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422084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le:Venustransit 2004-06-08 07-4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066800"/>
            <a:ext cx="6466155" cy="52482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228600"/>
            <a:ext cx="3706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Black Drop Effect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madisonastro.org/astrophotos/douglas_russell/venus_transit/Black_drop_sequ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096000" cy="457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47800" y="304800"/>
            <a:ext cx="5810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Black Drop Effect sequence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38200"/>
            <a:ext cx="4177870" cy="420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314" y="4953000"/>
            <a:ext cx="9060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CDT = UT – 5 hours. e/g. UT = 2200, CDT = 2200 – 500 = 1700 = 5:00 pm</a:t>
            </a:r>
          </a:p>
          <a:p>
            <a:r>
              <a:rPr lang="en-US" sz="2400" dirty="0" smtClean="0"/>
              <a:t>June 5 Manhattan sunset 8:49 pm = 0149 June 6 UT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019800" y="1143000"/>
            <a:ext cx="2717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Manhattan sunset 8:49 pm</a:t>
            </a:r>
            <a:endParaRPr lang="en-US" u="sng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953000" y="1447800"/>
            <a:ext cx="1066800" cy="4688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90600" y="990600"/>
            <a:ext cx="2172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Contact 1 Manhattan</a:t>
            </a:r>
          </a:p>
          <a:p>
            <a:r>
              <a:rPr lang="en-US" u="sng" dirty="0" smtClean="0"/>
              <a:t>5:04:55 pm</a:t>
            </a:r>
            <a:endParaRPr lang="en-US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0"/>
            <a:ext cx="15905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Timing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5611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2420"/>
            <a:ext cx="66294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76015" y="2362200"/>
            <a:ext cx="50014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The 2012 Transit of Venus</a:t>
            </a:r>
          </a:p>
          <a:p>
            <a:pPr algn="ctr"/>
            <a:r>
              <a:rPr lang="en-US" sz="3600" dirty="0" smtClean="0"/>
              <a:t>Chris Sorensen</a:t>
            </a:r>
          </a:p>
          <a:p>
            <a:pPr algn="ctr"/>
            <a:r>
              <a:rPr lang="en-US" sz="3600" dirty="0" smtClean="0"/>
              <a:t>KSU Physics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06323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066800"/>
            <a:ext cx="6605911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Data for Manhattan KS</a:t>
            </a:r>
          </a:p>
          <a:p>
            <a:endParaRPr lang="en-US" sz="3200" dirty="0" smtClean="0"/>
          </a:p>
          <a:p>
            <a:r>
              <a:rPr lang="en-US" sz="3200" dirty="0" smtClean="0"/>
              <a:t>Contact 1 ………. </a:t>
            </a:r>
            <a:r>
              <a:rPr lang="en-US" sz="3200" dirty="0" smtClean="0"/>
              <a:t>17:04:55 = 5:04:55pm</a:t>
            </a:r>
            <a:endParaRPr lang="en-US" sz="3200" dirty="0" smtClean="0"/>
          </a:p>
          <a:p>
            <a:r>
              <a:rPr lang="en-US" sz="3200" dirty="0" smtClean="0"/>
              <a:t>Contact 2 ………..17:22:54 (18 minutes)</a:t>
            </a:r>
          </a:p>
          <a:p>
            <a:r>
              <a:rPr lang="en-US" sz="3200" dirty="0" smtClean="0"/>
              <a:t>Mid transit……… 20:27:12</a:t>
            </a:r>
          </a:p>
          <a:p>
            <a:r>
              <a:rPr lang="en-US" sz="3200" dirty="0" smtClean="0"/>
              <a:t>Sunset …………….</a:t>
            </a:r>
            <a:r>
              <a:rPr lang="en-US" sz="3200" dirty="0" smtClean="0"/>
              <a:t>20:49 = 8:49pm</a:t>
            </a:r>
            <a:endParaRPr lang="en-US" sz="32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97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980" y="1219200"/>
            <a:ext cx="8335039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Solar filters</a:t>
            </a:r>
          </a:p>
          <a:p>
            <a:pPr algn="ctr"/>
            <a:endParaRPr lang="en-US" sz="4000" dirty="0" smtClean="0"/>
          </a:p>
          <a:p>
            <a:r>
              <a:rPr lang="en-US" sz="2800" dirty="0" smtClean="0"/>
              <a:t>Be careful (still dangerous) and Venus “dot” </a:t>
            </a:r>
            <a:r>
              <a:rPr lang="en-US" sz="2800" dirty="0" smtClean="0"/>
              <a:t>hard to see.</a:t>
            </a:r>
          </a:p>
          <a:p>
            <a:r>
              <a:rPr lang="en-US" sz="2800" dirty="0" smtClean="0"/>
              <a:t>	</a:t>
            </a:r>
            <a:r>
              <a:rPr lang="en-US" sz="2800" dirty="0" smtClean="0"/>
              <a:t># </a:t>
            </a:r>
            <a:r>
              <a:rPr lang="en-US" sz="2800" dirty="0" smtClean="0"/>
              <a:t>14 welding </a:t>
            </a:r>
            <a:r>
              <a:rPr lang="en-US" sz="2800" dirty="0" smtClean="0"/>
              <a:t>glass</a:t>
            </a:r>
          </a:p>
          <a:p>
            <a:r>
              <a:rPr lang="en-US" sz="2800" dirty="0" smtClean="0"/>
              <a:t>	</a:t>
            </a:r>
            <a:r>
              <a:rPr lang="en-US" sz="2800" dirty="0" smtClean="0"/>
              <a:t>Solar </a:t>
            </a:r>
            <a:r>
              <a:rPr lang="en-US" sz="2800" dirty="0" smtClean="0"/>
              <a:t>Shades from astronomers without </a:t>
            </a:r>
            <a:r>
              <a:rPr lang="en-US" sz="2800" dirty="0" smtClean="0"/>
              <a:t>borders</a:t>
            </a:r>
          </a:p>
          <a:p>
            <a:r>
              <a:rPr lang="en-US" sz="2800" dirty="0" smtClean="0"/>
              <a:t>	</a:t>
            </a:r>
            <a:r>
              <a:rPr lang="en-US" sz="2800" dirty="0" smtClean="0"/>
              <a:t>10 </a:t>
            </a:r>
            <a:r>
              <a:rPr lang="en-US" sz="2800" baseline="30000" dirty="0" smtClean="0"/>
              <a:t>-4 </a:t>
            </a:r>
            <a:r>
              <a:rPr lang="en-US" sz="2800" dirty="0" smtClean="0"/>
              <a:t> = 0.01% attenuation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le:Pinhole-camera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143000"/>
            <a:ext cx="3810000" cy="26003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228600"/>
            <a:ext cx="3399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Pinhole camera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038600"/>
            <a:ext cx="806381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one meter pinhole camera will make a sun image</a:t>
            </a:r>
          </a:p>
          <a:p>
            <a:r>
              <a:rPr lang="en-US" sz="2800" dirty="0" smtClean="0"/>
              <a:t>8 mm in diameter with a Venus spot 8/33 = ¼ mm dia.</a:t>
            </a:r>
          </a:p>
          <a:p>
            <a:r>
              <a:rPr lang="en-US" sz="2800" dirty="0" smtClean="0"/>
              <a:t>Two meters, 16 mm, etc.</a:t>
            </a:r>
          </a:p>
          <a:p>
            <a:r>
              <a:rPr lang="en-US" sz="2800" dirty="0" smtClean="0"/>
              <a:t>Always in focus. </a:t>
            </a:r>
            <a:endParaRPr lang="en-US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http://spaceweather.com/sunspots/images/binocularprojection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828800"/>
            <a:ext cx="4403558" cy="2743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81200" y="609600"/>
            <a:ext cx="5808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Telescope eyepiece projection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334000"/>
            <a:ext cx="7697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Mess around with distance and focus until focused</a:t>
            </a:r>
            <a:endParaRPr 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jenkins-of-ewelme.org.uk/ewelme_astronomy/venus/images/venus_transit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90600"/>
            <a:ext cx="608647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chandra.as.utexas.edu/~kormendy/SouthAfrica-p/MaryVenusTransit-M592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66800"/>
            <a:ext cx="6096000" cy="457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33600" y="228600"/>
            <a:ext cx="46807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Eyepiece projection</a:t>
            </a:r>
            <a:endParaRPr lang="en-US" sz="4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9600"/>
            <a:ext cx="6946838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Join us at KSU Physics</a:t>
            </a:r>
          </a:p>
          <a:p>
            <a:r>
              <a:rPr lang="en-US" sz="2800" dirty="0" smtClean="0"/>
              <a:t>Ward Hall</a:t>
            </a:r>
            <a:r>
              <a:rPr lang="en-US" sz="2800" dirty="0" smtClean="0"/>
              <a:t>, </a:t>
            </a:r>
            <a:r>
              <a:rPr lang="en-US" sz="2800" dirty="0" smtClean="0"/>
              <a:t>west side</a:t>
            </a:r>
            <a:endParaRPr lang="en-US" sz="2800" dirty="0" smtClean="0"/>
          </a:p>
          <a:p>
            <a:r>
              <a:rPr lang="en-US" sz="2800" dirty="0" smtClean="0"/>
              <a:t>June 5, ca. 4:30 pm to sunset</a:t>
            </a:r>
          </a:p>
          <a:p>
            <a:r>
              <a:rPr lang="en-US" sz="2800" dirty="0" smtClean="0"/>
              <a:t>A few 8” Schmidt Cass’s with solar filters</a:t>
            </a:r>
          </a:p>
          <a:p>
            <a:r>
              <a:rPr lang="en-US" sz="2800" dirty="0" smtClean="0"/>
              <a:t>H alpha scope</a:t>
            </a:r>
          </a:p>
          <a:p>
            <a:endParaRPr lang="en-US" sz="2800" dirty="0" smtClean="0"/>
          </a:p>
          <a:p>
            <a:r>
              <a:rPr lang="en-US" sz="2800" dirty="0" smtClean="0"/>
              <a:t>Complements of KSU Physics and </a:t>
            </a:r>
          </a:p>
          <a:p>
            <a:r>
              <a:rPr lang="en-US" sz="2800" dirty="0" smtClean="0"/>
              <a:t>the North Central Kansas Astronomical Society</a:t>
            </a:r>
          </a:p>
          <a:p>
            <a:r>
              <a:rPr lang="en-US" sz="2800" dirty="0" smtClean="0">
                <a:hlinkClick r:id="rId2"/>
              </a:rPr>
              <a:t>www.nckas.org</a:t>
            </a:r>
            <a:r>
              <a:rPr lang="en-US" sz="2800" dirty="0" smtClean="0"/>
              <a:t> for updates.</a:t>
            </a:r>
          </a:p>
          <a:p>
            <a:r>
              <a:rPr lang="en-US" sz="2800" dirty="0" smtClean="0"/>
              <a:t>Or contact me at </a:t>
            </a:r>
            <a:r>
              <a:rPr lang="en-US" sz="2800" dirty="0" smtClean="0">
                <a:hlinkClick r:id="rId3"/>
              </a:rPr>
              <a:t>sor@phys.ksu.edu</a:t>
            </a:r>
            <a:endParaRPr lang="en-US" sz="2800" dirty="0"/>
          </a:p>
          <a:p>
            <a:endParaRPr lang="en-US" sz="2800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O:\CLASSES\Astronomy S2012\Projects\Mars resul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4081" y="194388"/>
            <a:ext cx="6452119" cy="6271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600200"/>
            <a:ext cx="76944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 </a:t>
            </a:r>
            <a:r>
              <a:rPr lang="en-US" sz="3600" u="sng" dirty="0" smtClean="0"/>
              <a:t>transit</a:t>
            </a:r>
            <a:r>
              <a:rPr lang="en-US" sz="3600" dirty="0" smtClean="0"/>
              <a:t> is when one astronomical body</a:t>
            </a:r>
          </a:p>
          <a:p>
            <a:r>
              <a:rPr lang="en-US" sz="3600" dirty="0" smtClean="0"/>
              <a:t>p</a:t>
            </a:r>
            <a:r>
              <a:rPr lang="en-US" sz="3600" dirty="0" smtClean="0"/>
              <a:t>asses in front of another relative to us,</a:t>
            </a:r>
          </a:p>
          <a:p>
            <a:r>
              <a:rPr lang="en-US" sz="3600" dirty="0" smtClean="0"/>
              <a:t>a</a:t>
            </a:r>
            <a:r>
              <a:rPr lang="en-US" sz="3600" dirty="0" smtClean="0"/>
              <a:t>nd you can still see much of the other.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media.nola.com/science/photo/venus-jupiter-march-2012jpg-ff995e7ea88c7fc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5029200" cy="2828925"/>
          </a:xfrm>
          <a:prstGeom prst="rect">
            <a:avLst/>
          </a:prstGeom>
          <a:noFill/>
        </p:spPr>
      </p:pic>
      <p:pic>
        <p:nvPicPr>
          <p:cNvPr id="1029" name="Picture 5" descr="http://t3.gstatic.com/images?q=tbn:ANd9GcSKbDS95XWeA8FQBKiFCrE7pFN3PE57cBIHnV1wVt-5E9GtdWFXh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209800"/>
            <a:ext cx="3458850" cy="2590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685800"/>
            <a:ext cx="7900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Venus and Jupiter in the west late winter 2012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2400" y="1219200"/>
            <a:ext cx="7391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dirty="0" smtClean="0"/>
              <a:t>	                 </a:t>
            </a:r>
            <a:r>
              <a:rPr lang="en-US" sz="2400" dirty="0" smtClean="0"/>
              <a:t>Transits </a:t>
            </a:r>
            <a:r>
              <a:rPr lang="en-US" sz="2400" dirty="0"/>
              <a:t>of Venus:  1601-2200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                           </a:t>
            </a:r>
            <a:r>
              <a:rPr lang="en-US" sz="2400" dirty="0" smtClean="0"/>
              <a:t>	   </a:t>
            </a:r>
            <a:r>
              <a:rPr lang="en-US" sz="2400" u="sng" dirty="0" smtClean="0"/>
              <a:t>Date </a:t>
            </a:r>
            <a:r>
              <a:rPr lang="en-US" sz="2400" dirty="0" smtClean="0"/>
              <a:t>         </a:t>
            </a:r>
            <a:r>
              <a:rPr lang="en-US" sz="2400" u="sng" dirty="0" smtClean="0"/>
              <a:t>UT (Mid transit)</a:t>
            </a:r>
            <a:endParaRPr lang="en-US" sz="2400" u="sng" dirty="0"/>
          </a:p>
          <a:p>
            <a:pPr algn="ctr"/>
            <a:r>
              <a:rPr lang="en-US" sz="2400" dirty="0"/>
              <a:t>           </a:t>
            </a:r>
            <a:r>
              <a:rPr lang="en-US" sz="2400" dirty="0" smtClean="0"/>
              <a:t>             1631 </a:t>
            </a:r>
            <a:r>
              <a:rPr lang="en-US" sz="2400" dirty="0"/>
              <a:t>Dec 07   </a:t>
            </a:r>
            <a:r>
              <a:rPr lang="en-US" sz="2400" dirty="0" smtClean="0"/>
              <a:t>	  05:19</a:t>
            </a:r>
            <a:endParaRPr lang="en-US" sz="2400" dirty="0"/>
          </a:p>
          <a:p>
            <a:pPr algn="ctr"/>
            <a:r>
              <a:rPr lang="en-US" sz="2400" dirty="0"/>
              <a:t>                        1639 Dec 04   </a:t>
            </a:r>
            <a:r>
              <a:rPr lang="en-US" sz="2400" dirty="0" smtClean="0"/>
              <a:t>	  18:26</a:t>
            </a:r>
            <a:endParaRPr lang="en-US" sz="2400" dirty="0"/>
          </a:p>
          <a:p>
            <a:pPr algn="ctr"/>
            <a:r>
              <a:rPr lang="en-US" sz="2400" dirty="0"/>
              <a:t>                        1761 Jun 06    </a:t>
            </a:r>
            <a:r>
              <a:rPr lang="en-US" sz="2400" dirty="0" smtClean="0"/>
              <a:t>	 05:19</a:t>
            </a:r>
            <a:endParaRPr lang="en-US" sz="2400" dirty="0"/>
          </a:p>
          <a:p>
            <a:pPr algn="ctr"/>
            <a:r>
              <a:rPr lang="en-US" sz="2400" dirty="0"/>
              <a:t>                        1769 Jun 03    </a:t>
            </a:r>
            <a:r>
              <a:rPr lang="en-US" sz="2400" dirty="0" smtClean="0"/>
              <a:t>	 22:25</a:t>
            </a:r>
            <a:endParaRPr lang="en-US" sz="2400" dirty="0"/>
          </a:p>
          <a:p>
            <a:pPr algn="ctr"/>
            <a:r>
              <a:rPr lang="en-US" sz="2400" dirty="0"/>
              <a:t>                        1874 Dec 09   </a:t>
            </a:r>
            <a:r>
              <a:rPr lang="en-US" sz="2400" dirty="0" smtClean="0"/>
              <a:t>	  04:07</a:t>
            </a:r>
            <a:endParaRPr lang="en-US" sz="2400" dirty="0"/>
          </a:p>
          <a:p>
            <a:pPr algn="ctr"/>
            <a:r>
              <a:rPr lang="en-US" sz="2400" dirty="0"/>
              <a:t>                        1882 Dec 06   </a:t>
            </a:r>
            <a:r>
              <a:rPr lang="en-US" sz="2400" dirty="0" smtClean="0"/>
              <a:t>	  17:06</a:t>
            </a:r>
            <a:endParaRPr lang="en-US" sz="2400" dirty="0"/>
          </a:p>
          <a:p>
            <a:pPr algn="ctr"/>
            <a:r>
              <a:rPr lang="en-US" sz="2400" dirty="0"/>
              <a:t>                        2004 Jun 08   </a:t>
            </a:r>
            <a:r>
              <a:rPr lang="en-US" sz="2400" dirty="0" smtClean="0"/>
              <a:t>	  08:20</a:t>
            </a:r>
            <a:endParaRPr lang="en-US" sz="2400" dirty="0"/>
          </a:p>
          <a:p>
            <a:pPr algn="ctr"/>
            <a:r>
              <a:rPr lang="en-US" sz="2400" dirty="0"/>
              <a:t>                        2012 Jun 06    </a:t>
            </a:r>
            <a:r>
              <a:rPr lang="en-US" sz="2400" dirty="0" smtClean="0"/>
              <a:t>	  01:28</a:t>
            </a:r>
            <a:endParaRPr lang="en-US" sz="2400" dirty="0"/>
          </a:p>
          <a:p>
            <a:pPr algn="ctr"/>
            <a:r>
              <a:rPr lang="en-US" sz="2400" dirty="0"/>
              <a:t>                        2117 Dec 11   </a:t>
            </a:r>
            <a:r>
              <a:rPr lang="en-US" sz="2400" dirty="0" smtClean="0"/>
              <a:t>	   02:48</a:t>
            </a:r>
            <a:endParaRPr lang="en-US" sz="2400" dirty="0"/>
          </a:p>
          <a:p>
            <a:pPr algn="ctr"/>
            <a:r>
              <a:rPr lang="en-US" sz="2400" dirty="0"/>
              <a:t>                        2125 Dec 08  </a:t>
            </a:r>
            <a:r>
              <a:rPr lang="en-US" sz="2400" dirty="0" smtClean="0"/>
              <a:t>	   16:01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066800" y="228600"/>
            <a:ext cx="701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Venus transits currently recur at intervals of </a:t>
            </a:r>
            <a:endParaRPr lang="en-US" sz="2800" dirty="0" smtClean="0"/>
          </a:p>
          <a:p>
            <a:pPr algn="ctr"/>
            <a:r>
              <a:rPr lang="en-US" sz="2800" dirty="0" smtClean="0"/>
              <a:t>8, 105.5</a:t>
            </a:r>
            <a:r>
              <a:rPr lang="en-US" sz="2800" dirty="0"/>
              <a:t>, 8 and 121.5 years.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4600" y="4876800"/>
            <a:ext cx="2018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June 05 for us!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309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6/6b/VenusTransit2012-Map-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290269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917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Oort cloud Sedna orbit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914400"/>
            <a:ext cx="5562600" cy="5562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90800" y="152400"/>
            <a:ext cx="3721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The Solar System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ure_03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7924800" cy="501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09800" y="152400"/>
            <a:ext cx="45096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Apparitions of Venus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lanetfacts.org/wp-content/uploads/2010/05/Venus-phases-track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76400"/>
            <a:ext cx="5629275" cy="4343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62200" y="609600"/>
            <a:ext cx="48662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The phases of Venus</a:t>
            </a:r>
            <a:endParaRPr lang="en-US" sz="4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1926</TotalTime>
  <Words>458</Words>
  <Application>Microsoft Office PowerPoint</Application>
  <PresentationFormat>On-screen Show (4:3)</PresentationFormat>
  <Paragraphs>98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KSU Department of Physics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acmeadmin</dc:creator>
  <cp:lastModifiedBy>phys</cp:lastModifiedBy>
  <cp:revision>79</cp:revision>
  <dcterms:created xsi:type="dcterms:W3CDTF">2012-05-03T02:23:42Z</dcterms:created>
  <dcterms:modified xsi:type="dcterms:W3CDTF">2012-05-08T23:19:09Z</dcterms:modified>
</cp:coreProperties>
</file>